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7A4FFC-6424-4129-AA17-466AE94B72A9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827F20-ACD8-4BFA-A1CD-79192587B3F4}">
      <dgm:prSet/>
      <dgm:spPr>
        <a:solidFill>
          <a:schemeClr val="accent1">
            <a:alpha val="50000"/>
          </a:schemeClr>
        </a:solidFill>
      </dgm:spPr>
      <dgm:t>
        <a:bodyPr/>
        <a:lstStyle/>
        <a:p>
          <a:pPr rtl="0"/>
          <a:r>
            <a:rPr lang="en-US" b="1" dirty="0" smtClean="0"/>
            <a:t>Goal 1: Children maintain good health and well being.</a:t>
          </a:r>
          <a:br>
            <a:rPr lang="en-US" b="1" dirty="0" smtClean="0"/>
          </a:b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8A7B9EED-990F-45C3-BD81-B75375AF5FBA}" type="parTrans" cxnId="{4495F9EA-C648-471E-A34C-82ECDFFAD900}">
      <dgm:prSet/>
      <dgm:spPr/>
      <dgm:t>
        <a:bodyPr/>
        <a:lstStyle/>
        <a:p>
          <a:endParaRPr lang="en-US"/>
        </a:p>
      </dgm:t>
    </dgm:pt>
    <dgm:pt modelId="{B55E8DE1-A494-4DE2-8687-D885229F8667}" type="sibTrans" cxnId="{4495F9EA-C648-471E-A34C-82ECDFFAD900}">
      <dgm:prSet/>
      <dgm:spPr/>
      <dgm:t>
        <a:bodyPr/>
        <a:lstStyle/>
        <a:p>
          <a:endParaRPr lang="en-US"/>
        </a:p>
      </dgm:t>
    </dgm:pt>
    <dgm:pt modelId="{D2FA8BC9-8CE3-4877-92F0-AC4802F2CBA3}" type="pres">
      <dgm:prSet presAssocID="{C17A4FFC-6424-4129-AA17-466AE94B72A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279292-2114-4CA3-A0FF-155FCFFAFF47}" type="pres">
      <dgm:prSet presAssocID="{9A827F20-ACD8-4BFA-A1CD-79192587B3F4}" presName="circ1TxSh" presStyleLbl="vennNode1" presStyleIdx="0" presStyleCnt="1" custScaleX="132321"/>
      <dgm:spPr/>
      <dgm:t>
        <a:bodyPr/>
        <a:lstStyle/>
        <a:p>
          <a:endParaRPr lang="en-US"/>
        </a:p>
      </dgm:t>
    </dgm:pt>
  </dgm:ptLst>
  <dgm:cxnLst>
    <dgm:cxn modelId="{4495F9EA-C648-471E-A34C-82ECDFFAD900}" srcId="{C17A4FFC-6424-4129-AA17-466AE94B72A9}" destId="{9A827F20-ACD8-4BFA-A1CD-79192587B3F4}" srcOrd="0" destOrd="0" parTransId="{8A7B9EED-990F-45C3-BD81-B75375AF5FBA}" sibTransId="{B55E8DE1-A494-4DE2-8687-D885229F8667}"/>
    <dgm:cxn modelId="{3F0F0D4A-6878-4E22-93EC-18500B0B95B6}" type="presOf" srcId="{9A827F20-ACD8-4BFA-A1CD-79192587B3F4}" destId="{DF279292-2114-4CA3-A0FF-155FCFFAFF47}" srcOrd="0" destOrd="0" presId="urn:microsoft.com/office/officeart/2005/8/layout/venn1"/>
    <dgm:cxn modelId="{119DD84D-0A0B-4606-8951-A363D44314C6}" type="presOf" srcId="{C17A4FFC-6424-4129-AA17-466AE94B72A9}" destId="{D2FA8BC9-8CE3-4877-92F0-AC4802F2CBA3}" srcOrd="0" destOrd="0" presId="urn:microsoft.com/office/officeart/2005/8/layout/venn1"/>
    <dgm:cxn modelId="{45FF6111-45E4-496E-9523-479E2A004980}" type="presParOf" srcId="{D2FA8BC9-8CE3-4877-92F0-AC4802F2CBA3}" destId="{DF279292-2114-4CA3-A0FF-155FCFFAFF4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BC913-9819-44CD-970D-C19C68AAA66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4B29A4-52F2-4E1A-B22C-69B016776E7A}">
      <dgm:prSet/>
      <dgm:spPr/>
      <dgm:t>
        <a:bodyPr/>
        <a:lstStyle/>
        <a:p>
          <a:pPr algn="r" rtl="0"/>
          <a:r>
            <a:rPr lang="en-US" b="1" dirty="0" smtClean="0"/>
            <a:t>COMPETENCY</a:t>
          </a:r>
          <a:endParaRPr lang="en-US" dirty="0"/>
        </a:p>
      </dgm:t>
    </dgm:pt>
    <dgm:pt modelId="{8158C8E4-8652-4849-B356-DA94AFE3CC8E}" type="parTrans" cxnId="{E16971EB-2111-440E-992B-D3FBF8D3DEC6}">
      <dgm:prSet/>
      <dgm:spPr/>
      <dgm:t>
        <a:bodyPr/>
        <a:lstStyle/>
        <a:p>
          <a:pPr algn="ctr"/>
          <a:endParaRPr lang="en-US"/>
        </a:p>
      </dgm:t>
    </dgm:pt>
    <dgm:pt modelId="{A177E00F-C430-445B-8A01-498D51483D76}" type="sibTrans" cxnId="{E16971EB-2111-440E-992B-D3FBF8D3DEC6}">
      <dgm:prSet/>
      <dgm:spPr/>
      <dgm:t>
        <a:bodyPr/>
        <a:lstStyle/>
        <a:p>
          <a:pPr algn="ctr"/>
          <a:endParaRPr lang="en-US"/>
        </a:p>
      </dgm:t>
    </dgm:pt>
    <dgm:pt modelId="{6E45ED70-E89F-4DF8-BF72-67D69AD09666}" type="pres">
      <dgm:prSet presAssocID="{426BC913-9819-44CD-970D-C19C68AAA6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E75F7A2-19D1-47ED-8EFB-1D467743D9D2}" type="pres">
      <dgm:prSet presAssocID="{0F4B29A4-52F2-4E1A-B22C-69B016776E7A}" presName="root" presStyleCnt="0"/>
      <dgm:spPr/>
    </dgm:pt>
    <dgm:pt modelId="{015DCF8A-6893-4536-AAFB-FFCCEA9C1554}" type="pres">
      <dgm:prSet presAssocID="{0F4B29A4-52F2-4E1A-B22C-69B016776E7A}" presName="rootComposite" presStyleCnt="0"/>
      <dgm:spPr/>
    </dgm:pt>
    <dgm:pt modelId="{F8EBCABC-1738-42D0-B59C-BAC17E9162FC}" type="pres">
      <dgm:prSet presAssocID="{0F4B29A4-52F2-4E1A-B22C-69B016776E7A}" presName="rootText" presStyleLbl="node1" presStyleIdx="0" presStyleCnt="1" custScaleX="191968"/>
      <dgm:spPr/>
      <dgm:t>
        <a:bodyPr/>
        <a:lstStyle/>
        <a:p>
          <a:endParaRPr lang="en-US"/>
        </a:p>
      </dgm:t>
    </dgm:pt>
    <dgm:pt modelId="{F6827FF6-C55C-4596-9F10-2378FE19F831}" type="pres">
      <dgm:prSet presAssocID="{0F4B29A4-52F2-4E1A-B22C-69B016776E7A}" presName="rootConnector" presStyleLbl="node1" presStyleIdx="0" presStyleCnt="1"/>
      <dgm:spPr/>
      <dgm:t>
        <a:bodyPr/>
        <a:lstStyle/>
        <a:p>
          <a:endParaRPr lang="en-US"/>
        </a:p>
      </dgm:t>
    </dgm:pt>
    <dgm:pt modelId="{169620A0-A4D4-494E-9C6B-DD638DE0648E}" type="pres">
      <dgm:prSet presAssocID="{0F4B29A4-52F2-4E1A-B22C-69B016776E7A}" presName="childShape" presStyleCnt="0"/>
      <dgm:spPr/>
    </dgm:pt>
  </dgm:ptLst>
  <dgm:cxnLst>
    <dgm:cxn modelId="{E16971EB-2111-440E-992B-D3FBF8D3DEC6}" srcId="{426BC913-9819-44CD-970D-C19C68AAA669}" destId="{0F4B29A4-52F2-4E1A-B22C-69B016776E7A}" srcOrd="0" destOrd="0" parTransId="{8158C8E4-8652-4849-B356-DA94AFE3CC8E}" sibTransId="{A177E00F-C430-445B-8A01-498D51483D76}"/>
    <dgm:cxn modelId="{EECC598D-3E55-4E08-926A-4FD43732BCC8}" type="presOf" srcId="{0F4B29A4-52F2-4E1A-B22C-69B016776E7A}" destId="{F8EBCABC-1738-42D0-B59C-BAC17E9162FC}" srcOrd="0" destOrd="0" presId="urn:microsoft.com/office/officeart/2005/8/layout/hierarchy3"/>
    <dgm:cxn modelId="{2E4D4808-ED16-4A57-BF49-DF905C367C37}" type="presOf" srcId="{0F4B29A4-52F2-4E1A-B22C-69B016776E7A}" destId="{F6827FF6-C55C-4596-9F10-2378FE19F831}" srcOrd="1" destOrd="0" presId="urn:microsoft.com/office/officeart/2005/8/layout/hierarchy3"/>
    <dgm:cxn modelId="{3CE9CDC8-7CCD-4BE6-9181-0D07AB3A00BF}" type="presOf" srcId="{426BC913-9819-44CD-970D-C19C68AAA669}" destId="{6E45ED70-E89F-4DF8-BF72-67D69AD09666}" srcOrd="0" destOrd="0" presId="urn:microsoft.com/office/officeart/2005/8/layout/hierarchy3"/>
    <dgm:cxn modelId="{0FC55F65-0754-488A-A4C3-38D474F98544}" type="presParOf" srcId="{6E45ED70-E89F-4DF8-BF72-67D69AD09666}" destId="{7E75F7A2-19D1-47ED-8EFB-1D467743D9D2}" srcOrd="0" destOrd="0" presId="urn:microsoft.com/office/officeart/2005/8/layout/hierarchy3"/>
    <dgm:cxn modelId="{3C272BD1-8196-47F7-9FF9-4ED3EB56519E}" type="presParOf" srcId="{7E75F7A2-19D1-47ED-8EFB-1D467743D9D2}" destId="{015DCF8A-6893-4536-AAFB-FFCCEA9C1554}" srcOrd="0" destOrd="0" presId="urn:microsoft.com/office/officeart/2005/8/layout/hierarchy3"/>
    <dgm:cxn modelId="{8FED8F40-4FED-42ED-871E-64C10D365DE9}" type="presParOf" srcId="{015DCF8A-6893-4536-AAFB-FFCCEA9C1554}" destId="{F8EBCABC-1738-42D0-B59C-BAC17E9162FC}" srcOrd="0" destOrd="0" presId="urn:microsoft.com/office/officeart/2005/8/layout/hierarchy3"/>
    <dgm:cxn modelId="{C41009D4-0984-45CA-BC28-9EF2523ABB98}" type="presParOf" srcId="{015DCF8A-6893-4536-AAFB-FFCCEA9C1554}" destId="{F6827FF6-C55C-4596-9F10-2378FE19F831}" srcOrd="1" destOrd="0" presId="urn:microsoft.com/office/officeart/2005/8/layout/hierarchy3"/>
    <dgm:cxn modelId="{26B01F7E-551B-4BE8-BB1B-7CE5C711CBD7}" type="presParOf" srcId="{7E75F7A2-19D1-47ED-8EFB-1D467743D9D2}" destId="{169620A0-A4D4-494E-9C6B-DD638DE0648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F13DCA-A206-4236-9682-FDABA8C7B7C4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036FA5-7472-41E1-8DF7-35932CFCF82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b="1" dirty="0" smtClean="0"/>
            <a:t>DEMONSTRATES Awareness of self. </a:t>
          </a:r>
          <a:endParaRPr lang="en-US" dirty="0"/>
        </a:p>
      </dgm:t>
    </dgm:pt>
    <dgm:pt modelId="{1C4C8896-F1E2-4D66-85F5-88770D63FBA0}" type="parTrans" cxnId="{490C4569-BDBE-4819-BB79-DC88603DA492}">
      <dgm:prSet/>
      <dgm:spPr/>
      <dgm:t>
        <a:bodyPr/>
        <a:lstStyle/>
        <a:p>
          <a:endParaRPr lang="en-US"/>
        </a:p>
      </dgm:t>
    </dgm:pt>
    <dgm:pt modelId="{E8E4967F-34CA-4141-A547-09A39FB50CE2}" type="sibTrans" cxnId="{490C4569-BDBE-4819-BB79-DC88603DA492}">
      <dgm:prSet/>
      <dgm:spPr/>
      <dgm:t>
        <a:bodyPr/>
        <a:lstStyle/>
        <a:p>
          <a:endParaRPr lang="en-US"/>
        </a:p>
      </dgm:t>
    </dgm:pt>
    <dgm:pt modelId="{C058C5D5-D681-486A-8079-0DA190169A23}" type="pres">
      <dgm:prSet presAssocID="{1DF13DCA-A206-4236-9682-FDABA8C7B7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4B600D-EDFF-4E52-82AB-C58A3337EE25}" type="pres">
      <dgm:prSet presAssocID="{C1036FA5-7472-41E1-8DF7-35932CFCF82D}" presName="linNode" presStyleCnt="0"/>
      <dgm:spPr/>
    </dgm:pt>
    <dgm:pt modelId="{79CA4CC5-4F72-4401-86F2-C31801AC19E2}" type="pres">
      <dgm:prSet presAssocID="{C1036FA5-7472-41E1-8DF7-35932CFCF82D}" presName="parentText" presStyleLbl="node1" presStyleIdx="0" presStyleCnt="1" custScaleX="2777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0C4569-BDBE-4819-BB79-DC88603DA492}" srcId="{1DF13DCA-A206-4236-9682-FDABA8C7B7C4}" destId="{C1036FA5-7472-41E1-8DF7-35932CFCF82D}" srcOrd="0" destOrd="0" parTransId="{1C4C8896-F1E2-4D66-85F5-88770D63FBA0}" sibTransId="{E8E4967F-34CA-4141-A547-09A39FB50CE2}"/>
    <dgm:cxn modelId="{A3A12EDF-0265-41BE-A136-7CEFB2BB5136}" type="presOf" srcId="{C1036FA5-7472-41E1-8DF7-35932CFCF82D}" destId="{79CA4CC5-4F72-4401-86F2-C31801AC19E2}" srcOrd="0" destOrd="0" presId="urn:microsoft.com/office/officeart/2005/8/layout/vList5"/>
    <dgm:cxn modelId="{3129F4D7-F4CC-4E0C-A402-43D29CA09BE8}" type="presOf" srcId="{1DF13DCA-A206-4236-9682-FDABA8C7B7C4}" destId="{C058C5D5-D681-486A-8079-0DA190169A23}" srcOrd="0" destOrd="0" presId="urn:microsoft.com/office/officeart/2005/8/layout/vList5"/>
    <dgm:cxn modelId="{DCC9043C-EB6D-4223-BEF1-AB677C6CD920}" type="presParOf" srcId="{C058C5D5-D681-486A-8079-0DA190169A23}" destId="{6A4B600D-EDFF-4E52-82AB-C58A3337EE25}" srcOrd="0" destOrd="0" presId="urn:microsoft.com/office/officeart/2005/8/layout/vList5"/>
    <dgm:cxn modelId="{6CE026A9-998B-4A31-996D-9BFDA31488F3}" type="presParOf" srcId="{6A4B600D-EDFF-4E52-82AB-C58A3337EE25}" destId="{79CA4CC5-4F72-4401-86F2-C31801AC19E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EFE983-FE17-4267-81A6-5D4688CBDF97}" type="doc">
      <dgm:prSet loTypeId="urn:microsoft.com/office/officeart/2005/8/layout/char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516C3A-6964-4F7C-A46E-E9CDD4174CF5}">
      <dgm:prSet/>
      <dgm:spPr/>
      <dgm:t>
        <a:bodyPr/>
        <a:lstStyle/>
        <a:p>
          <a:pPr rtl="0"/>
          <a:r>
            <a:rPr lang="en-US" b="1" smtClean="0"/>
            <a:t>Goal 2: Children become effective communicators</a:t>
          </a:r>
          <a:endParaRPr lang="en-US"/>
        </a:p>
      </dgm:t>
    </dgm:pt>
    <dgm:pt modelId="{FDF79900-DB93-4534-A39B-16585C6A0FB9}" type="parTrans" cxnId="{6A709FA2-DD3A-419C-BBE2-3CB7459840F6}">
      <dgm:prSet/>
      <dgm:spPr/>
      <dgm:t>
        <a:bodyPr/>
        <a:lstStyle/>
        <a:p>
          <a:endParaRPr lang="en-US"/>
        </a:p>
      </dgm:t>
    </dgm:pt>
    <dgm:pt modelId="{A38CB738-F59D-4A7E-B24F-954362F530AB}" type="sibTrans" cxnId="{6A709FA2-DD3A-419C-BBE2-3CB7459840F6}">
      <dgm:prSet/>
      <dgm:spPr/>
      <dgm:t>
        <a:bodyPr/>
        <a:lstStyle/>
        <a:p>
          <a:endParaRPr lang="en-US"/>
        </a:p>
      </dgm:t>
    </dgm:pt>
    <dgm:pt modelId="{F228CCD4-7CCB-4A8C-9916-2FFF2035539B}" type="pres">
      <dgm:prSet presAssocID="{7BEFE983-FE17-4267-81A6-5D4688CBDF9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271E55-2E5C-4F13-8F38-A9680BBC7D2A}" type="pres">
      <dgm:prSet presAssocID="{7BEFE983-FE17-4267-81A6-5D4688CBDF97}" presName="wedge1" presStyleLbl="node1" presStyleIdx="0" presStyleCnt="1"/>
      <dgm:spPr/>
      <dgm:t>
        <a:bodyPr/>
        <a:lstStyle/>
        <a:p>
          <a:endParaRPr lang="en-US"/>
        </a:p>
      </dgm:t>
    </dgm:pt>
    <dgm:pt modelId="{091822D7-5DC6-47F9-A67B-707616C351E1}" type="pres">
      <dgm:prSet presAssocID="{7BEFE983-FE17-4267-81A6-5D4688CBDF97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709FA2-DD3A-419C-BBE2-3CB7459840F6}" srcId="{7BEFE983-FE17-4267-81A6-5D4688CBDF97}" destId="{A9516C3A-6964-4F7C-A46E-E9CDD4174CF5}" srcOrd="0" destOrd="0" parTransId="{FDF79900-DB93-4534-A39B-16585C6A0FB9}" sibTransId="{A38CB738-F59D-4A7E-B24F-954362F530AB}"/>
    <dgm:cxn modelId="{ED0833C4-5DCC-49DB-9F91-197ABEA8A133}" type="presOf" srcId="{A9516C3A-6964-4F7C-A46E-E9CDD4174CF5}" destId="{A4271E55-2E5C-4F13-8F38-A9680BBC7D2A}" srcOrd="0" destOrd="0" presId="urn:microsoft.com/office/officeart/2005/8/layout/chart3"/>
    <dgm:cxn modelId="{FE8C3D4F-7B1D-46D0-9372-FAB445BCFA0B}" type="presOf" srcId="{7BEFE983-FE17-4267-81A6-5D4688CBDF97}" destId="{F228CCD4-7CCB-4A8C-9916-2FFF2035539B}" srcOrd="0" destOrd="0" presId="urn:microsoft.com/office/officeart/2005/8/layout/chart3"/>
    <dgm:cxn modelId="{ED039CF5-FB87-473D-9C42-855E9305F0A0}" type="presOf" srcId="{A9516C3A-6964-4F7C-A46E-E9CDD4174CF5}" destId="{091822D7-5DC6-47F9-A67B-707616C351E1}" srcOrd="1" destOrd="0" presId="urn:microsoft.com/office/officeart/2005/8/layout/chart3"/>
    <dgm:cxn modelId="{091D61E1-A390-41AC-84FA-53087F504DE1}" type="presParOf" srcId="{F228CCD4-7CCB-4A8C-9916-2FFF2035539B}" destId="{A4271E55-2E5C-4F13-8F38-A9680BBC7D2A}" srcOrd="0" destOrd="0" presId="urn:microsoft.com/office/officeart/2005/8/layout/chart3"/>
    <dgm:cxn modelId="{FFD6A593-102C-452F-81E9-4CFC3933D1A4}" type="presParOf" srcId="{F228CCD4-7CCB-4A8C-9916-2FFF2035539B}" destId="{091822D7-5DC6-47F9-A67B-707616C351E1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286253-FD85-44A7-B5CA-8C0BB70D1CA7}" type="doc">
      <dgm:prSet loTypeId="urn:microsoft.com/office/officeart/2005/8/layout/venn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862A1C2-F723-4347-9888-FB3285411C8B}">
      <dgm:prSet/>
      <dgm:spPr/>
      <dgm:t>
        <a:bodyPr/>
        <a:lstStyle/>
        <a:p>
          <a:pPr rtl="0"/>
          <a:r>
            <a:rPr lang="en-US" b="1" dirty="0" smtClean="0"/>
            <a:t>Children </a:t>
          </a:r>
          <a:r>
            <a:rPr lang="en-US" b="1" dirty="0" smtClean="0"/>
            <a:t>become involved learners and connect with their Environment</a:t>
          </a:r>
          <a:endParaRPr lang="en-US" dirty="0"/>
        </a:p>
      </dgm:t>
    </dgm:pt>
    <dgm:pt modelId="{1AFC8E6A-A584-4345-9D00-3DBE1F375886}" type="parTrans" cxnId="{BABF82C3-B377-4AAA-B1FB-D4FC1E44657D}">
      <dgm:prSet/>
      <dgm:spPr/>
      <dgm:t>
        <a:bodyPr/>
        <a:lstStyle/>
        <a:p>
          <a:endParaRPr lang="en-US"/>
        </a:p>
      </dgm:t>
    </dgm:pt>
    <dgm:pt modelId="{4147D15E-C593-4684-A1D1-8237E2F5EACC}" type="sibTrans" cxnId="{BABF82C3-B377-4AAA-B1FB-D4FC1E44657D}">
      <dgm:prSet/>
      <dgm:spPr/>
      <dgm:t>
        <a:bodyPr/>
        <a:lstStyle/>
        <a:p>
          <a:endParaRPr lang="en-US"/>
        </a:p>
      </dgm:t>
    </dgm:pt>
    <dgm:pt modelId="{111B35A3-E4D1-4233-B829-10F379AED791}" type="pres">
      <dgm:prSet presAssocID="{1F286253-FD85-44A7-B5CA-8C0BB70D1CA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D26AFA-DCC8-45AD-8F16-CE472F39C398}" type="pres">
      <dgm:prSet presAssocID="{C862A1C2-F723-4347-9888-FB3285411C8B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EC00A102-89F1-4F89-875B-34405707CC4D}" type="presOf" srcId="{1F286253-FD85-44A7-B5CA-8C0BB70D1CA7}" destId="{111B35A3-E4D1-4233-B829-10F379AED791}" srcOrd="0" destOrd="0" presId="urn:microsoft.com/office/officeart/2005/8/layout/venn1"/>
    <dgm:cxn modelId="{BABF82C3-B377-4AAA-B1FB-D4FC1E44657D}" srcId="{1F286253-FD85-44A7-B5CA-8C0BB70D1CA7}" destId="{C862A1C2-F723-4347-9888-FB3285411C8B}" srcOrd="0" destOrd="0" parTransId="{1AFC8E6A-A584-4345-9D00-3DBE1F375886}" sibTransId="{4147D15E-C593-4684-A1D1-8237E2F5EACC}"/>
    <dgm:cxn modelId="{4471D7DD-1117-4045-87E0-C9C98B138885}" type="presOf" srcId="{C862A1C2-F723-4347-9888-FB3285411C8B}" destId="{C9D26AFA-DCC8-45AD-8F16-CE472F39C398}" srcOrd="0" destOrd="0" presId="urn:microsoft.com/office/officeart/2005/8/layout/venn1"/>
    <dgm:cxn modelId="{D1706E63-FB31-4913-A443-5D91A4CF8439}" type="presParOf" srcId="{111B35A3-E4D1-4233-B829-10F379AED791}" destId="{C9D26AFA-DCC8-45AD-8F16-CE472F39C39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79292-2114-4CA3-A0FF-155FCFFAFF47}">
      <dsp:nvSpPr>
        <dsp:cNvPr id="0" name=""/>
        <dsp:cNvSpPr/>
      </dsp:nvSpPr>
      <dsp:spPr>
        <a:xfrm>
          <a:off x="1005376" y="0"/>
          <a:ext cx="7133246" cy="5390865"/>
        </a:xfrm>
        <a:prstGeom prst="ellipse">
          <a:avLst/>
        </a:prstGeom>
        <a:solidFill>
          <a:schemeClr val="accent1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smtClean="0"/>
            <a:t>Goal 1: Children maintain good health and well being.</a:t>
          </a:r>
          <a:br>
            <a:rPr lang="en-US" sz="4500" b="1" kern="1200" dirty="0" smtClean="0"/>
          </a:br>
          <a:r>
            <a:rPr lang="en-US" sz="4500" kern="1200" dirty="0" smtClean="0"/>
            <a:t/>
          </a:r>
          <a:br>
            <a:rPr lang="en-US" sz="4500" kern="1200" dirty="0" smtClean="0"/>
          </a:br>
          <a:endParaRPr lang="en-US" sz="4500" kern="1200" dirty="0"/>
        </a:p>
      </dsp:txBody>
      <dsp:txXfrm>
        <a:off x="2050016" y="789474"/>
        <a:ext cx="5043966" cy="38119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BCABC-1738-42D0-B59C-BAC17E9162FC}">
      <dsp:nvSpPr>
        <dsp:cNvPr id="0" name=""/>
        <dsp:cNvSpPr/>
      </dsp:nvSpPr>
      <dsp:spPr>
        <a:xfrm>
          <a:off x="2592469" y="238"/>
          <a:ext cx="1687846" cy="439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COMPETENCY</a:t>
          </a:r>
          <a:endParaRPr lang="en-US" sz="2100" kern="1200" dirty="0"/>
        </a:p>
      </dsp:txBody>
      <dsp:txXfrm>
        <a:off x="2605345" y="13114"/>
        <a:ext cx="1662094" cy="413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A4CC5-4F72-4401-86F2-C31801AC19E2}">
      <dsp:nvSpPr>
        <dsp:cNvPr id="0" name=""/>
        <dsp:cNvSpPr/>
      </dsp:nvSpPr>
      <dsp:spPr>
        <a:xfrm>
          <a:off x="241" y="0"/>
          <a:ext cx="10515116" cy="1064525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/>
            <a:t>DEMONSTRATES Awareness of self. </a:t>
          </a:r>
          <a:endParaRPr lang="en-US" sz="5400" kern="1200" dirty="0"/>
        </a:p>
      </dsp:txBody>
      <dsp:txXfrm>
        <a:off x="52207" y="51966"/>
        <a:ext cx="10411184" cy="9605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71E55-2E5C-4F13-8F38-A9680BBC7D2A}">
      <dsp:nvSpPr>
        <dsp:cNvPr id="0" name=""/>
        <dsp:cNvSpPr/>
      </dsp:nvSpPr>
      <dsp:spPr>
        <a:xfrm>
          <a:off x="3430238" y="348107"/>
          <a:ext cx="3655123" cy="36551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smtClean="0"/>
            <a:t>Goal 2: Children become effective communicators</a:t>
          </a:r>
          <a:endParaRPr lang="en-US" sz="3000" kern="1200"/>
        </a:p>
      </dsp:txBody>
      <dsp:txXfrm>
        <a:off x="3974155" y="892024"/>
        <a:ext cx="2567289" cy="25672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26AFA-DCC8-45AD-8F16-CE472F39C398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Children </a:t>
          </a:r>
          <a:r>
            <a:rPr lang="en-US" sz="3400" b="1" kern="1200" dirty="0" smtClean="0"/>
            <a:t>become involved learners and connect with their Environment</a:t>
          </a:r>
          <a:endParaRPr lang="en-US" sz="3400" kern="1200" dirty="0"/>
        </a:p>
      </dsp:txBody>
      <dsp:txXfrm>
        <a:off x="3719370" y="637239"/>
        <a:ext cx="3076860" cy="3076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4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7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1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2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1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6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A69F8-6421-4FBB-9CEB-6BD062D1A738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320E2-3587-4619-8012-F6FF30204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5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9219773"/>
              </p:ext>
            </p:extLst>
          </p:nvPr>
        </p:nvGraphicFramePr>
        <p:xfrm>
          <a:off x="1319283" y="518615"/>
          <a:ext cx="9144000" cy="5390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652" y="2978457"/>
            <a:ext cx="10699844" cy="1538951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  <a:effectLst/>
            </a:endParaRPr>
          </a:p>
          <a:p>
            <a:endParaRPr lang="en-US" dirty="0" smtClean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570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97119919"/>
              </p:ext>
            </p:extLst>
          </p:nvPr>
        </p:nvGraphicFramePr>
        <p:xfrm>
          <a:off x="838200" y="365125"/>
          <a:ext cx="6872785" cy="440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681930"/>
              </p:ext>
            </p:extLst>
          </p:nvPr>
        </p:nvGraphicFramePr>
        <p:xfrm>
          <a:off x="838200" y="1091821"/>
          <a:ext cx="10515600" cy="106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87464"/>
              </p:ext>
            </p:extLst>
          </p:nvPr>
        </p:nvGraphicFramePr>
        <p:xfrm>
          <a:off x="838200" y="3016155"/>
          <a:ext cx="11226420" cy="2866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979"/>
                <a:gridCol w="1799776"/>
                <a:gridCol w="1816078"/>
                <a:gridCol w="1464565"/>
                <a:gridCol w="1867481"/>
                <a:gridCol w="2071541"/>
              </a:tblGrid>
              <a:tr h="80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BALVADIKA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060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Begins to state some physical characteristics about self.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/>
                          </a:solidFill>
                          <a:effectLst/>
                        </a:rPr>
                        <a:t>Describes self in terms of physical characteristics.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66FF99"/>
                          </a:solidFill>
                          <a:effectLst/>
                        </a:rPr>
                        <a:t>Describes self and other in terms of physical characteristics, gender, likes and dislikes ,etc.</a:t>
                      </a:r>
                      <a:endParaRPr lang="en-US" sz="1600" b="1" dirty="0">
                        <a:solidFill>
                          <a:srgbClr val="66FF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Recognizes various body parts and uses various movements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Maintains correct, uses various body movements to participate in games and sports.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Participates in games and sports to strengthen and extend gross motor skill.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697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2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Development GOAL - I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612275"/>
              </p:ext>
            </p:extLst>
          </p:nvPr>
        </p:nvGraphicFramePr>
        <p:xfrm>
          <a:off x="300250" y="1733268"/>
          <a:ext cx="11600598" cy="3125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0538"/>
                <a:gridCol w="2072604"/>
                <a:gridCol w="1663767"/>
                <a:gridCol w="1513379"/>
                <a:gridCol w="1929724"/>
                <a:gridCol w="2140586"/>
              </a:tblGrid>
              <a:tr h="806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BALVADIKA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19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Begins to state some physical characteristics about self.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Describes self in terms of physical characteristics.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FF99"/>
                          </a:solidFill>
                          <a:effectLst/>
                        </a:rPr>
                        <a:t>Describes self and other in terms of physical characteristics, gender, likes and dislikes ,etc.</a:t>
                      </a:r>
                      <a:endParaRPr lang="en-US" sz="1400" dirty="0">
                        <a:solidFill>
                          <a:srgbClr val="66FF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Recognizes various body parts and uses various movements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Maintains correct, uses various body movements to participate in games and sports.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Participates in games and sports to strengthen and extend gross motor skill.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96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1641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46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</a:rPr>
              <a:t>Demonstrates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>
                <a:solidFill>
                  <a:schemeClr val="accent1"/>
                </a:solidFill>
              </a:rPr>
              <a:t>Phonological awareness Rhymes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689970"/>
              </p:ext>
            </p:extLst>
          </p:nvPr>
        </p:nvGraphicFramePr>
        <p:xfrm>
          <a:off x="1255595" y="2456598"/>
          <a:ext cx="10467833" cy="3098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4381"/>
                <a:gridCol w="1660688"/>
                <a:gridCol w="1734577"/>
                <a:gridCol w="1577789"/>
                <a:gridCol w="1669699"/>
                <a:gridCol w="2170699"/>
              </a:tblGrid>
              <a:tr h="630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BALVADIKA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67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Sings/hums words/line/parts of songs and line in own language.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Identifies few rhyming words.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Enjoys and creates non </a:t>
                      </a:r>
                      <a:r>
                        <a:rPr lang="en-US" sz="2000" dirty="0" err="1">
                          <a:effectLst/>
                        </a:rPr>
                        <a:t>sensical</a:t>
                      </a:r>
                      <a:r>
                        <a:rPr lang="en-US" sz="2000" dirty="0">
                          <a:effectLst/>
                        </a:rPr>
                        <a:t> rhyme words.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Creates rhyming words based on the available text.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Writes selective rhythmic words in pair.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Uses rhyming words in a pair.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 algn="ctr"/>
            <a:r>
              <a:rPr lang="en-US" b="1" dirty="0"/>
              <a:t>Goal </a:t>
            </a:r>
            <a:r>
              <a:rPr lang="en-US" b="1" dirty="0" smtClean="0"/>
              <a:t>3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1625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2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compares and classifies given objects and pictures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600462"/>
              </p:ext>
            </p:extLst>
          </p:nvPr>
        </p:nvGraphicFramePr>
        <p:xfrm>
          <a:off x="600501" y="1815152"/>
          <a:ext cx="10986447" cy="4041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346"/>
                <a:gridCol w="1742965"/>
                <a:gridCol w="1820513"/>
                <a:gridCol w="1655957"/>
                <a:gridCol w="1752422"/>
                <a:gridCol w="2278244"/>
              </a:tblGrid>
              <a:tr h="120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Pre-school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BALVADIKA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840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Compares two objects based on one observable property such as length, height etc.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Compares and classifies  objects by two factors like </a:t>
                      </a:r>
                      <a:r>
                        <a:rPr lang="en-US" sz="1800" dirty="0" err="1">
                          <a:effectLst/>
                        </a:rPr>
                        <a:t>colour</a:t>
                      </a:r>
                      <a:r>
                        <a:rPr lang="en-US" sz="1800" dirty="0">
                          <a:effectLst/>
                        </a:rPr>
                        <a:t> and shape . size and shape etc.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Compares and classifies  objects by three factors like shape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</a:rPr>
                        <a:t>colour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 size, etc.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Correctly uses positional words like inside, besides under.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Compares and classifies  various object / pictures based on multiple factors and demonstrates understanding of position.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F0"/>
                          </a:solidFill>
                          <a:effectLst/>
                        </a:rPr>
                        <a:t>Compares and classifies object and pictures based  on multiple factors and demonstrates understanding of the position.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/>
                          </a:solidFill>
                          <a:effectLst/>
                        </a:rPr>
                        <a:t>Compares’ and classifies object/pictures in different categories and describes the properties used for classification.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41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385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Development GOAL - I</vt:lpstr>
      <vt:lpstr>PowerPoint Presentation</vt:lpstr>
      <vt:lpstr>Demonstrates Phonological awareness Rhymes</vt:lpstr>
      <vt:lpstr>Goal 3  </vt:lpstr>
      <vt:lpstr>compares and classifies given objects and pictures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1: Children maintain good health and well being. </dc:title>
  <dc:creator>Windows User</dc:creator>
  <cp:lastModifiedBy>Windows User</cp:lastModifiedBy>
  <cp:revision>13</cp:revision>
  <dcterms:created xsi:type="dcterms:W3CDTF">2023-10-10T04:41:27Z</dcterms:created>
  <dcterms:modified xsi:type="dcterms:W3CDTF">2023-10-22T17:40:15Z</dcterms:modified>
</cp:coreProperties>
</file>